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0" r:id="rId3"/>
    <p:sldId id="267" r:id="rId4"/>
    <p:sldId id="287" r:id="rId5"/>
    <p:sldId id="288" r:id="rId6"/>
    <p:sldId id="257" r:id="rId7"/>
    <p:sldId id="294" r:id="rId8"/>
    <p:sldId id="258" r:id="rId9"/>
    <p:sldId id="295" r:id="rId10"/>
    <p:sldId id="260" r:id="rId11"/>
    <p:sldId id="296" r:id="rId12"/>
    <p:sldId id="286" r:id="rId13"/>
    <p:sldId id="259" r:id="rId14"/>
    <p:sldId id="291" r:id="rId15"/>
    <p:sldId id="268" r:id="rId16"/>
    <p:sldId id="281" r:id="rId17"/>
    <p:sldId id="282" r:id="rId18"/>
    <p:sldId id="284" r:id="rId19"/>
    <p:sldId id="285" r:id="rId20"/>
    <p:sldId id="261" r:id="rId21"/>
    <p:sldId id="292" r:id="rId22"/>
    <p:sldId id="263" r:id="rId23"/>
    <p:sldId id="269" r:id="rId24"/>
    <p:sldId id="270" r:id="rId25"/>
    <p:sldId id="271" r:id="rId26"/>
    <p:sldId id="272" r:id="rId27"/>
    <p:sldId id="274" r:id="rId28"/>
    <p:sldId id="273" r:id="rId29"/>
    <p:sldId id="275" r:id="rId30"/>
    <p:sldId id="279" r:id="rId31"/>
    <p:sldId id="277" r:id="rId32"/>
    <p:sldId id="276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56916" autoAdjust="0"/>
  </p:normalViewPr>
  <p:slideViewPr>
    <p:cSldViewPr>
      <p:cViewPr varScale="1">
        <p:scale>
          <a:sx n="86" d="100"/>
          <a:sy n="86" d="100"/>
        </p:scale>
        <p:origin x="237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0FA0-7798-4F16-AEFE-C108710E184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55E2-2A11-4127-8967-C67C29A55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8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42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78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9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4643" y="3026608"/>
            <a:ext cx="6440557" cy="6130275"/>
          </a:xfrm>
        </p:spPr>
        <p:txBody>
          <a:bodyPr/>
          <a:lstStyle/>
          <a:p>
            <a:r>
              <a:rPr lang="en-US" b="0" baseline="0" dirty="0" smtClean="0"/>
              <a:t>The purpose of this slide is to provide a visual backup for any housekeeping matters the presenter would like to cover.</a:t>
            </a: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14191" y="8969975"/>
            <a:ext cx="3101009" cy="473829"/>
          </a:xfrm>
        </p:spPr>
        <p:txBody>
          <a:bodyPr/>
          <a:lstStyle/>
          <a:p>
            <a:fld id="{D00912F8-6068-42FD-B8AB-755639679454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214191" y="0"/>
            <a:ext cx="3101009" cy="473830"/>
          </a:xfrm>
        </p:spPr>
        <p:txBody>
          <a:bodyPr/>
          <a:lstStyle/>
          <a:p>
            <a:r>
              <a:rPr lang="en-US"/>
              <a:t>Fall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119173"/>
            <a:ext cx="3170583" cy="480388"/>
          </a:xfrm>
        </p:spPr>
        <p:txBody>
          <a:bodyPr/>
          <a:lstStyle/>
          <a:p>
            <a:r>
              <a:rPr lang="en-CA"/>
              <a:t>HEABC Edcuation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3737113" cy="480388"/>
          </a:xfrm>
        </p:spPr>
        <p:txBody>
          <a:bodyPr/>
          <a:lstStyle/>
          <a:p>
            <a:r>
              <a:rPr lang="en-US"/>
              <a:t>Selection 2: Selection in the Health Care Sector</a:t>
            </a:r>
            <a:endParaRPr lang="en-CA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560513" y="503238"/>
            <a:ext cx="4143375" cy="2330450"/>
          </a:xfrm>
        </p:spPr>
      </p:sp>
    </p:spTree>
    <p:extLst>
      <p:ext uri="{BB962C8B-B14F-4D97-AF65-F5344CB8AC3E}">
        <p14:creationId xmlns:p14="http://schemas.microsoft.com/office/powerpoint/2010/main" val="402838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7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5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7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55E2-2A11-4127-8967-C67C29A55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4E53E-776E-4469-ACA7-37CB628EC90B}" type="datetimeFigureOut">
              <a:rPr lang="en-CA" smtClean="0"/>
              <a:t>2021-07-06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A6DE0C-A962-46A5-9BCC-8E061DD239BE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Workload Management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Health Science Professionals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55576" y="3435846"/>
            <a:ext cx="7704856" cy="10801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Training Presentation</a:t>
            </a:r>
          </a:p>
          <a:p>
            <a:pPr algn="ctr"/>
            <a:r>
              <a:rPr lang="en-US" dirty="0" smtClean="0"/>
              <a:t>July 5, 2021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3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b="6819"/>
          <a:stretch/>
        </p:blipFill>
        <p:spPr>
          <a:xfrm>
            <a:off x="5541369" y="1433777"/>
            <a:ext cx="3130421" cy="306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55">
            <a:off x="5393672" y="1706539"/>
            <a:ext cx="3270986" cy="2366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5">
            <a:off x="5628898" y="1531932"/>
            <a:ext cx="2862801" cy="286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0"/>
            <a:ext cx="4737268" cy="3291840"/>
          </a:xfrm>
        </p:spPr>
        <p:txBody>
          <a:bodyPr>
            <a:normAutofit/>
          </a:bodyPr>
          <a:lstStyle/>
          <a:p>
            <a:r>
              <a:rPr lang="en-US" dirty="0"/>
              <a:t>Encouraging early conversations and work at a local level to support the unique care needs of patients in the areas in areas of care </a:t>
            </a:r>
            <a:r>
              <a:rPr lang="en-US" dirty="0" smtClean="0"/>
              <a:t>delivery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7014"/>
          <a:stretch/>
        </p:blipFill>
        <p:spPr>
          <a:xfrm rot="265549">
            <a:off x="5400476" y="1575927"/>
            <a:ext cx="3319642" cy="252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0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b="6819"/>
          <a:stretch/>
        </p:blipFill>
        <p:spPr>
          <a:xfrm>
            <a:off x="5541369" y="1433777"/>
            <a:ext cx="3130421" cy="306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55">
            <a:off x="5393672" y="1706539"/>
            <a:ext cx="3270986" cy="2366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5">
            <a:off x="5628898" y="1531932"/>
            <a:ext cx="2862801" cy="286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7014"/>
          <a:stretch/>
        </p:blipFill>
        <p:spPr>
          <a:xfrm rot="265549">
            <a:off x="5400476" y="1575927"/>
            <a:ext cx="3319642" cy="2526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4684269" cy="3291840"/>
          </a:xfrm>
        </p:spPr>
        <p:txBody>
          <a:bodyPr>
            <a:normAutofit/>
          </a:bodyPr>
          <a:lstStyle/>
          <a:p>
            <a:r>
              <a:rPr lang="en-CA" dirty="0" smtClean="0"/>
              <a:t>Workforce </a:t>
            </a:r>
            <a:r>
              <a:rPr lang="en-CA" dirty="0"/>
              <a:t>planning requires that work patterns/flows are continually monitored to ensure employees are best utilized and to be able to deal with demands/pressures as they arise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402">
            <a:off x="5054393" y="1725086"/>
            <a:ext cx="3687547" cy="2458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Agreement Changes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266928" cy="3291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has been a significant change to the collective agreement language to make discussions about workload management more </a:t>
            </a:r>
            <a:r>
              <a:rPr lang="en-US" dirty="0" smtClean="0"/>
              <a:t>collaborative</a:t>
            </a:r>
            <a:endParaRPr lang="en-US" dirty="0"/>
          </a:p>
          <a:p>
            <a:r>
              <a:rPr lang="en-US" dirty="0"/>
              <a:t>Workload Management toolkit aligns with the recent changes to </a:t>
            </a:r>
            <a:r>
              <a:rPr lang="en-US" b="1" dirty="0"/>
              <a:t>Article 38.05 </a:t>
            </a:r>
            <a:r>
              <a:rPr lang="en-US" dirty="0"/>
              <a:t>and encourages collaboration and early discussion </a:t>
            </a:r>
            <a:r>
              <a:rPr lang="en-US" dirty="0" smtClean="0"/>
              <a:t>for </a:t>
            </a:r>
            <a:r>
              <a:rPr lang="en-US" dirty="0"/>
              <a:t>managing workload </a:t>
            </a:r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5" name="Picture 4" descr="Spiral Notebook Red Clipart Free Stock Photo - Public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5" y="1385316"/>
            <a:ext cx="2863890" cy="3579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Guide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338936" cy="3291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Consists of an </a:t>
            </a:r>
            <a:r>
              <a:rPr lang="en-US" b="1" dirty="0"/>
              <a:t>overall process </a:t>
            </a:r>
            <a:r>
              <a:rPr lang="en-US" dirty="0"/>
              <a:t>supported by </a:t>
            </a:r>
            <a:r>
              <a:rPr lang="en-US" b="1" dirty="0"/>
              <a:t>worksheets</a:t>
            </a:r>
            <a:endParaRPr lang="en-CA" b="1" dirty="0"/>
          </a:p>
          <a:p>
            <a:r>
              <a:rPr lang="en-CA" dirty="0"/>
              <a:t>Created through the combined efforts of the HSPBA, HEABC and health authority representatives  </a:t>
            </a:r>
          </a:p>
          <a:p>
            <a:r>
              <a:rPr lang="en-CA" dirty="0"/>
              <a:t>Original inspiration for this document comes from the </a:t>
            </a:r>
            <a:r>
              <a:rPr lang="en-CA" i="1" dirty="0"/>
              <a:t>Queensland Government Workload </a:t>
            </a:r>
            <a:r>
              <a:rPr lang="en-CA" i="1" dirty="0" smtClean="0"/>
              <a:t>Management</a:t>
            </a:r>
            <a:r>
              <a:rPr lang="en-CA" i="1" dirty="0"/>
              <a:t>: A </a:t>
            </a:r>
            <a:r>
              <a:rPr lang="en-CA" i="1" dirty="0" smtClean="0"/>
              <a:t>Guide </a:t>
            </a:r>
            <a:r>
              <a:rPr lang="en-CA" i="1" dirty="0"/>
              <a:t>for </a:t>
            </a:r>
            <a:r>
              <a:rPr lang="en-CA" i="1" dirty="0" smtClean="0"/>
              <a:t>Managers </a:t>
            </a:r>
            <a:r>
              <a:rPr lang="en-CA" i="1" dirty="0"/>
              <a:t>(August 2017)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131590"/>
            <a:ext cx="2981586" cy="371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1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9BBE67-5DD6-4B0A-A690-DACA6457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54644"/>
            <a:ext cx="6423136" cy="4434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7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Risk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a reasonable timeframe that is mutually agreed upon will depend on the complexity of the issue and the workplace context.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Risk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analyzing the workload issue, consider:</a:t>
            </a:r>
          </a:p>
          <a:p>
            <a:pPr lvl="1"/>
            <a:r>
              <a:rPr lang="en-US" dirty="0"/>
              <a:t>the range of factors involved, and</a:t>
            </a:r>
          </a:p>
          <a:p>
            <a:pPr lvl="1"/>
            <a:r>
              <a:rPr lang="en-US" dirty="0"/>
              <a:t>the associated risks and possible impacts on the work unit and employees, including work unit outcomes and health and safety. </a:t>
            </a:r>
          </a:p>
          <a:p>
            <a:r>
              <a:rPr lang="en-US" dirty="0"/>
              <a:t>The risk evaluation matrix (worksheet 3 in Appendix 2) provides a framework for assessing risk and analyzing issues. </a:t>
            </a:r>
          </a:p>
          <a:p>
            <a:r>
              <a:rPr lang="en-US" dirty="0"/>
              <a:t>Alternatively, any current risk assessment tool(s) that are currently used locally may support this function and are encouraged to be utilized.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3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at this step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36404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factors, underlying causes, problems or trends are contributing to the workload issue?</a:t>
            </a:r>
            <a:endParaRPr lang="en-CA" dirty="0"/>
          </a:p>
          <a:p>
            <a:r>
              <a:rPr lang="en-US" dirty="0"/>
              <a:t>Are these factors temporary or ongoing?</a:t>
            </a:r>
            <a:endParaRPr lang="en-CA" dirty="0"/>
          </a:p>
          <a:p>
            <a:r>
              <a:rPr lang="en-US" dirty="0"/>
              <a:t>To what extent are these factors within the control of management, of employees and/or of the work unit generally?</a:t>
            </a:r>
            <a:endParaRPr lang="en-CA" dirty="0"/>
          </a:p>
          <a:p>
            <a:r>
              <a:rPr lang="en-US" dirty="0"/>
              <a:t>What is the impact of each contributing factor?</a:t>
            </a:r>
            <a:endParaRPr lang="en-CA" dirty="0"/>
          </a:p>
          <a:p>
            <a:r>
              <a:rPr lang="en-US" dirty="0"/>
              <a:t>Is there any kind of causal or correlative relationship between the indicators identified in step one and what are the assumptions underpinning that?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at this step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relative experience, capability and capacity of individuals within the work unit?</a:t>
            </a:r>
            <a:endParaRPr lang="en-CA"/>
          </a:p>
          <a:p>
            <a:r>
              <a:rPr lang="en-US"/>
              <a:t>Is there relevant historical and/or empirical data available that could help put a particular indicator in context? (For example, historical data that shows client demand for particular services typically increases in June but decreases again in August).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3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2060">
                    <a:tint val="75000"/>
                  </a:srgbClr>
                </a:solidFill>
              </a:rPr>
              <a:t>Fall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2060">
                    <a:tint val="75000"/>
                  </a:srgbClr>
                </a:solidFill>
              </a:rPr>
              <a:t>HEABC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74A2-7B31-4EEF-BF94-A79FF83F0134}" type="slidenum">
              <a:rPr lang="en-US" smtClean="0">
                <a:solidFill>
                  <a:srgbClr val="002060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002060">
                  <a:tint val="75000"/>
                </a:srgbClr>
              </a:solidFill>
            </a:endParaRPr>
          </a:p>
        </p:txBody>
      </p:sp>
      <p:pic>
        <p:nvPicPr>
          <p:cNvPr id="10" name="Content Placeholder 9" descr="Why do I get a black screen on my computer after a while ...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69"/>
            <a:ext cx="8796338" cy="5126831"/>
          </a:xfrm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6269201" y="1658297"/>
            <a:ext cx="1229013" cy="691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6274882" y="941909"/>
            <a:ext cx="1229013" cy="691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6269201" y="2374685"/>
            <a:ext cx="1229013" cy="691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6269201" y="3091073"/>
            <a:ext cx="1229013" cy="691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3076" name="Picture 4" descr="C:\Users\sandrak\AppData\Local\Temp\SNAGHTML22dc1b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8" y="1003029"/>
            <a:ext cx="501469" cy="6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ndrak\AppData\Local\Temp\SNAGHTML22dceb0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20886"/>
            <a:ext cx="601981" cy="6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ndrak\AppData\Local\Temp\SNAGHTML22df39c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5" y="3087985"/>
            <a:ext cx="544316" cy="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andrak\AppData\Local\Temp\SNAGHTML22dfd7a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20" y="1686193"/>
            <a:ext cx="592706" cy="6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"/>
          <a:stretch/>
        </p:blipFill>
        <p:spPr>
          <a:xfrm>
            <a:off x="1027785" y="3913816"/>
            <a:ext cx="6734567" cy="453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59" y="550336"/>
            <a:ext cx="1226287" cy="26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16" y="941909"/>
            <a:ext cx="5089128" cy="2862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if I’m already using a process?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Use the guide in conjunction with any internal or external resources that are found to be of benefit to support staff and managers work through to a resolution</a:t>
            </a:r>
          </a:p>
          <a:p>
            <a:r>
              <a:rPr lang="en-US" dirty="0"/>
              <a:t>If your current process is working, continue using them</a:t>
            </a:r>
          </a:p>
          <a:p>
            <a:pPr lvl="1"/>
            <a:r>
              <a:rPr lang="en-US" dirty="0"/>
              <a:t>The Guide can be used as a supplementary resource to existing processes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2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4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90" y="1747955"/>
            <a:ext cx="2053646" cy="2178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raise workload issues?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Anyone! </a:t>
            </a:r>
          </a:p>
          <a:p>
            <a:pPr lvl="1"/>
            <a:r>
              <a:rPr lang="en-US" dirty="0"/>
              <a:t>Employees</a:t>
            </a:r>
          </a:p>
          <a:p>
            <a:pPr lvl="1"/>
            <a:r>
              <a:rPr lang="en-US" dirty="0"/>
              <a:t>Supervisors</a:t>
            </a:r>
          </a:p>
          <a:p>
            <a:pPr lvl="1"/>
            <a:r>
              <a:rPr lang="en-US" dirty="0"/>
              <a:t>Managers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7" y="1621794"/>
            <a:ext cx="2127076" cy="2334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20280"/>
            <a:ext cx="2080676" cy="2283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37" y="2350559"/>
            <a:ext cx="2012131" cy="2208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4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626968" cy="329184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Employee</a:t>
            </a:r>
          </a:p>
          <a:p>
            <a:pPr lvl="1"/>
            <a:r>
              <a:rPr lang="en-CA" dirty="0"/>
              <a:t>contributes to reviewing, planning for, implementing, evaluating and reporting on workload management within their teams, units, programs and services</a:t>
            </a:r>
          </a:p>
          <a:p>
            <a:pPr lvl="1"/>
            <a:r>
              <a:rPr lang="en-CA" dirty="0"/>
              <a:t>applies safe work practices to maintain safe work environments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07654"/>
            <a:ext cx="3189940" cy="3501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6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07654"/>
            <a:ext cx="3189940" cy="350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987008" cy="37124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Operation Manager / Supervisor</a:t>
            </a:r>
          </a:p>
          <a:p>
            <a:pPr lvl="1"/>
            <a:r>
              <a:rPr lang="en-CA" dirty="0"/>
              <a:t>collaborates with employees to review, plan for, implement, evaluate and report on workload management in an open, consultative and fair manner</a:t>
            </a:r>
          </a:p>
          <a:p>
            <a:pPr lvl="1"/>
            <a:r>
              <a:rPr lang="en-CA" dirty="0"/>
              <a:t>ensures safe work practices are undertaken and adhered to, and safe work environments are maintained</a:t>
            </a:r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1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6131024" cy="329184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Workplace Health and Safety Manager</a:t>
            </a:r>
          </a:p>
          <a:p>
            <a:pPr lvl="1"/>
            <a:r>
              <a:rPr lang="en-CA" dirty="0"/>
              <a:t>Provides advice and support to managers and employees, relating to the WH&amp;S implications of workload issues and processes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66498"/>
            <a:ext cx="3189940" cy="3383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9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</a:t>
            </a:r>
            <a:r>
              <a:rPr lang="en-US" dirty="0" smtClean="0"/>
              <a:t>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842992" cy="329184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Human Resources</a:t>
            </a:r>
          </a:p>
          <a:p>
            <a:pPr lvl="1"/>
            <a:r>
              <a:rPr lang="en-CA" dirty="0"/>
              <a:t>Provides advice and support to managers and employees relating to workload management within their area of expertise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9662"/>
            <a:ext cx="3295112" cy="3415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4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842992" cy="329184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Professional Practice</a:t>
            </a:r>
          </a:p>
          <a:p>
            <a:pPr lvl="1"/>
            <a:r>
              <a:rPr lang="en-CA" dirty="0"/>
              <a:t>Works with both the employees and operations to facilitate workplace solutions to ensure:</a:t>
            </a:r>
          </a:p>
          <a:p>
            <a:pPr lvl="2"/>
            <a:r>
              <a:rPr lang="en-CA" dirty="0"/>
              <a:t>adherence to discipline specific scope of practice and standards;</a:t>
            </a:r>
          </a:p>
          <a:p>
            <a:pPr lvl="2"/>
            <a:r>
              <a:rPr lang="en-CA" dirty="0"/>
              <a:t>promotes best practice; and</a:t>
            </a:r>
          </a:p>
          <a:p>
            <a:pPr lvl="2"/>
            <a:r>
              <a:rPr lang="en-CA" dirty="0"/>
              <a:t>accreditation and safety standards are maintained.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07654"/>
            <a:ext cx="3189940" cy="3501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92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915000" cy="329184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Union</a:t>
            </a:r>
          </a:p>
          <a:p>
            <a:pPr lvl="1"/>
            <a:r>
              <a:rPr lang="en-CA" dirty="0"/>
              <a:t>Supports members within the collective agreement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66498"/>
            <a:ext cx="3189940" cy="3383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8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698976" cy="3291840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HEABC</a:t>
            </a:r>
          </a:p>
          <a:p>
            <a:pPr lvl="1"/>
            <a:r>
              <a:rPr lang="en-CA" dirty="0"/>
              <a:t>Works with health employers and government to create the human resource and labour relations environment necessary to deliver high-quality health care – central consultative forum – bringing union and employer together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40" y="1766498"/>
            <a:ext cx="3189940" cy="3383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3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474840" cy="3326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Workload Management?</a:t>
            </a:r>
          </a:p>
          <a:p>
            <a:r>
              <a:rPr lang="en-US" dirty="0"/>
              <a:t>Purpose &amp; Benefits</a:t>
            </a:r>
          </a:p>
          <a:p>
            <a:r>
              <a:rPr lang="en-US" dirty="0"/>
              <a:t>Core Principles</a:t>
            </a:r>
          </a:p>
          <a:p>
            <a:r>
              <a:rPr lang="en-US" dirty="0"/>
              <a:t>About the Guide</a:t>
            </a:r>
          </a:p>
          <a:p>
            <a:r>
              <a:rPr lang="en-US" dirty="0"/>
              <a:t>Process Overview</a:t>
            </a:r>
          </a:p>
          <a:p>
            <a:r>
              <a:rPr lang="en-US" dirty="0"/>
              <a:t>Roles and Responsibilities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Next Steps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8064" y="915566"/>
            <a:ext cx="2981586" cy="3719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Guides will be available on hidden website links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9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CA" dirty="0"/>
          </a:p>
        </p:txBody>
      </p:sp>
      <p:pic>
        <p:nvPicPr>
          <p:cNvPr id="4" name="Content Placeholder 3" descr="Question time on the FM website. Post your questions and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3598"/>
            <a:ext cx="3307432" cy="33074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5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 talk: Why do we use so many foot metaphors?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16610" b="13452"/>
          <a:stretch/>
        </p:blipFill>
        <p:spPr>
          <a:xfrm>
            <a:off x="5652120" y="699543"/>
            <a:ext cx="3456384" cy="4464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5338936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Pilot sites can begin using the tool as needed</a:t>
            </a:r>
          </a:p>
          <a:p>
            <a:r>
              <a:rPr lang="en-US" dirty="0"/>
              <a:t>The working group will begin collecting feedback in Sept/Oct 2021</a:t>
            </a:r>
          </a:p>
          <a:p>
            <a:r>
              <a:rPr lang="en-US" dirty="0"/>
              <a:t>Full provincial roll out shortly after feedback is collected and incorporated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workload management?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7" y="2518291"/>
            <a:ext cx="5427404" cy="453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959" y="2087463"/>
            <a:ext cx="2390126" cy="2487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6885" y="3897856"/>
            <a:ext cx="2579915" cy="731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Rectangle 6"/>
          <p:cNvSpPr/>
          <p:nvPr/>
        </p:nvSpPr>
        <p:spPr>
          <a:xfrm>
            <a:off x="2700033" y="2479614"/>
            <a:ext cx="468966" cy="5302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/>
          <p:cNvSpPr txBox="1"/>
          <p:nvPr/>
        </p:nvSpPr>
        <p:spPr>
          <a:xfrm>
            <a:off x="495837" y="1901836"/>
            <a:ext cx="494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respond using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Chat</a:t>
            </a:r>
            <a:endParaRPr lang="en-C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199" y="3851802"/>
            <a:ext cx="492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 sure you are sending your comment to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Everyone</a:t>
            </a:r>
            <a:endParaRPr lang="en-C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1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305800" cy="3456384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What are the most important things to consider in a work group, department, or organization in order to achieve </a:t>
            </a:r>
            <a:r>
              <a:rPr lang="en-US" sz="4000" b="1" dirty="0"/>
              <a:t>effective workload management</a:t>
            </a:r>
            <a:r>
              <a:rPr lang="en-US" sz="4000" dirty="0"/>
              <a:t>?</a:t>
            </a:r>
            <a:endParaRPr lang="en-CA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40427"/>
            <a:ext cx="5427404" cy="453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1900" y="4201750"/>
            <a:ext cx="468966" cy="5302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" name="TextBox 4"/>
          <p:cNvSpPr txBox="1"/>
          <p:nvPr/>
        </p:nvSpPr>
        <p:spPr>
          <a:xfrm>
            <a:off x="2107087" y="3613639"/>
            <a:ext cx="494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respond using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Chat</a:t>
            </a:r>
            <a:endParaRPr lang="en-C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Benefits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4690864" cy="3291840"/>
          </a:xfrm>
        </p:spPr>
        <p:txBody>
          <a:bodyPr>
            <a:normAutofit fontScale="92500"/>
          </a:bodyPr>
          <a:lstStyle/>
          <a:p>
            <a:r>
              <a:rPr lang="en-CA" dirty="0"/>
              <a:t>Support managers and front line staff in addressing the predictable and unpredictable fluctuation in patient care and service delivery</a:t>
            </a:r>
          </a:p>
          <a:p>
            <a:r>
              <a:rPr lang="en-CA" dirty="0"/>
              <a:t>Proactive</a:t>
            </a:r>
          </a:p>
          <a:p>
            <a:r>
              <a:rPr lang="en-CA" dirty="0"/>
              <a:t>Foster good communication between all parties to address all issues before they </a:t>
            </a:r>
            <a:r>
              <a:rPr lang="en-CA" dirty="0" smtClean="0"/>
              <a:t>arrive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0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Benefits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4618855" cy="3291840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More </a:t>
            </a:r>
            <a:r>
              <a:rPr lang="en-CA" b="1" dirty="0"/>
              <a:t>collaborative process – worked through together with both the front line staff and the managers/supervisor</a:t>
            </a:r>
          </a:p>
          <a:p>
            <a:r>
              <a:rPr lang="en-CA" dirty="0"/>
              <a:t>Dealing with issues in the moment</a:t>
            </a:r>
          </a:p>
          <a:p>
            <a:r>
              <a:rPr lang="en-CA" b="1" dirty="0"/>
              <a:t>Build good communication </a:t>
            </a:r>
            <a:r>
              <a:rPr lang="en-CA" dirty="0"/>
              <a:t>and good will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b="6819"/>
          <a:stretch/>
        </p:blipFill>
        <p:spPr>
          <a:xfrm>
            <a:off x="5541369" y="1433777"/>
            <a:ext cx="3130421" cy="306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6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b="6819"/>
          <a:stretch/>
        </p:blipFill>
        <p:spPr>
          <a:xfrm>
            <a:off x="5541369" y="1433777"/>
            <a:ext cx="3130421" cy="306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4667325" cy="3291840"/>
          </a:xfrm>
        </p:spPr>
        <p:txBody>
          <a:bodyPr>
            <a:normAutofit/>
          </a:bodyPr>
          <a:lstStyle/>
          <a:p>
            <a:r>
              <a:rPr lang="en-CA" dirty="0"/>
              <a:t>Emphasizes the importance of dialogue and collaboration between employees and the employer in an open and supportive manner is essential:</a:t>
            </a:r>
          </a:p>
          <a:p>
            <a:pPr lvl="1"/>
            <a:r>
              <a:rPr lang="en-CA" dirty="0"/>
              <a:t>Proactively identify, assess and strategize methods to address workload </a:t>
            </a:r>
            <a:r>
              <a:rPr lang="en-CA" dirty="0" smtClean="0"/>
              <a:t>issues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55">
            <a:off x="5393672" y="1706539"/>
            <a:ext cx="3270986" cy="2366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8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r="4982"/>
          <a:stretch/>
        </p:blipFill>
        <p:spPr>
          <a:xfrm rot="759117">
            <a:off x="5312742" y="1829310"/>
            <a:ext cx="3384376" cy="253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b="6819"/>
          <a:stretch/>
        </p:blipFill>
        <p:spPr>
          <a:xfrm>
            <a:off x="5541369" y="1433777"/>
            <a:ext cx="3130421" cy="306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955">
            <a:off x="5393672" y="1706539"/>
            <a:ext cx="3270986" cy="2366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4834880" cy="3291840"/>
          </a:xfrm>
        </p:spPr>
        <p:txBody>
          <a:bodyPr>
            <a:normAutofit/>
          </a:bodyPr>
          <a:lstStyle/>
          <a:p>
            <a:r>
              <a:rPr lang="en-CA" dirty="0" smtClean="0"/>
              <a:t>Recognizes </a:t>
            </a:r>
            <a:r>
              <a:rPr lang="en-CA" dirty="0"/>
              <a:t>the </a:t>
            </a:r>
            <a:r>
              <a:rPr lang="en-CA" dirty="0" smtClean="0"/>
              <a:t>employer’s </a:t>
            </a:r>
            <a:r>
              <a:rPr lang="en-CA" dirty="0"/>
              <a:t>responsibility to determine the appropriate action and communication to all relevant stakeholders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465">
            <a:off x="5628898" y="1531932"/>
            <a:ext cx="2862801" cy="286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7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LOW" val="x7QaSc4P"/>
  <p:tag name="ARTICULATE_SLIDE_THUMBNAIL_REFRESH" val="1"/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9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3648</TotalTime>
  <Words>1006</Words>
  <Application>Microsoft Office PowerPoint</Application>
  <PresentationFormat>On-screen Show (16:9)</PresentationFormat>
  <Paragraphs>135</Paragraphs>
  <Slides>32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Wingdings 2</vt:lpstr>
      <vt:lpstr>Flow</vt:lpstr>
      <vt:lpstr>Workload Management</vt:lpstr>
      <vt:lpstr>PowerPoint Presentation</vt:lpstr>
      <vt:lpstr>Agenda</vt:lpstr>
      <vt:lpstr>What is workload management?</vt:lpstr>
      <vt:lpstr>What are the most important things to consider in a work group, department, or organization in order to achieve effective workload management?</vt:lpstr>
      <vt:lpstr>Purpose &amp; Benefits</vt:lpstr>
      <vt:lpstr>Purpose &amp; Benefits</vt:lpstr>
      <vt:lpstr>Core Principles</vt:lpstr>
      <vt:lpstr>Core Principles</vt:lpstr>
      <vt:lpstr>Core Principles</vt:lpstr>
      <vt:lpstr>Core Principles</vt:lpstr>
      <vt:lpstr>Collective Agreement Changes</vt:lpstr>
      <vt:lpstr>About the Guide</vt:lpstr>
      <vt:lpstr>Process Overview</vt:lpstr>
      <vt:lpstr>PowerPoint Presentation</vt:lpstr>
      <vt:lpstr>Analysis and Risk Assessment</vt:lpstr>
      <vt:lpstr>Analysis and Risk Assessment</vt:lpstr>
      <vt:lpstr>Considerations at this step</vt:lpstr>
      <vt:lpstr>Considerations at this step (cont’d)</vt:lpstr>
      <vt:lpstr>What if I’m already using a process?</vt:lpstr>
      <vt:lpstr>Roles and Responsibilities</vt:lpstr>
      <vt:lpstr>Who can raise workload issues?</vt:lpstr>
      <vt:lpstr>Roles and Responsibilities</vt:lpstr>
      <vt:lpstr>Roles and Responsibilities</vt:lpstr>
      <vt:lpstr>Roles and Responsibilities</vt:lpstr>
      <vt:lpstr>Roles and Responsibilities</vt:lpstr>
      <vt:lpstr>Roles and Responsibilities</vt:lpstr>
      <vt:lpstr>Roles and Responsibilities</vt:lpstr>
      <vt:lpstr>Roles and Responsibilities</vt:lpstr>
      <vt:lpstr>Getting Started</vt:lpstr>
      <vt:lpstr>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Workload Management</dc:title>
  <dc:creator>Sandra Koziol</dc:creator>
  <cp:lastModifiedBy>Emma Hamilton</cp:lastModifiedBy>
  <cp:revision>69</cp:revision>
  <dcterms:created xsi:type="dcterms:W3CDTF">2020-03-16T17:29:22Z</dcterms:created>
  <dcterms:modified xsi:type="dcterms:W3CDTF">2021-07-06T20:39:55Z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593C8F86-CFC3-4C0A-ABBB-3C7D895A384E</vt:lpwstr>
  </property>
  <property fmtid="{D5CDD505-2E9C-101B-9397-08002B2CF9AE}" pid="3" name="ArticulatePath">
    <vt:lpwstr>Workload Management</vt:lpwstr>
  </property>
</Properties>
</file>